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4" r:id="rId9"/>
    <p:sldId id="267" r:id="rId10"/>
    <p:sldId id="266" r:id="rId11"/>
    <p:sldId id="263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DAFD"/>
    <a:srgbClr val="E8C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2FD10E-B3BC-4B1D-BF0C-2BD3140E279B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5A093-1803-4C91-A3BB-36031D6A99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3044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0D3A61-B30F-6FCB-0C57-7DE24B6684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DEB50B1-6199-90A7-505D-A13B709CAD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60876F-F491-C887-B3D0-D27BF95B9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CD6A8F-7330-74E7-9E7E-0134EEA67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2B31DA-FA3B-5FDD-AFDC-8AB545E16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145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46775C-CC74-FBE0-91CF-566D9C6F1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2B0CEB3-3FC9-2344-9282-47398F02FC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A33D85-2EBF-3D8A-D9B5-A7477C881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31C125-3CE9-D6D3-B125-230036A6F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9F5C31-A382-4C6E-6E9A-69470091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1422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FCDE5A4-A247-BBBE-032A-560946DF14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2AD711-F472-1A6C-5AD6-EF86356EA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A334F0-A3CA-38E5-308F-C3E71DFB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7C899E-D4FA-AA6E-9205-161419308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8FDB78-904A-BBDA-559A-2049FED5E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6884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319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3665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99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8762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5173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2601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451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AA501E-ACFC-0780-02A9-AE8258DE1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EACAA7-FA38-0AD0-1075-78EE48E0D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C7BDA4-C37C-090F-AA94-254807046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360C2C-C6FA-BE0E-6B5A-26C6CDBF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91C659-3E90-029F-DF52-246E2E024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8062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A712AB-FD40-88CD-522C-3330435F7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53C3668-0532-CF2C-C8F1-C285FF8EE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198F73E-653F-8197-0B94-D6F386B7B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34B4B9-CE8C-A10C-6652-8FC87C682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0614DD-04A5-FD15-81E4-D549110D4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5782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2DC509-7B00-4EAA-9E08-E9C173D43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61F79-6688-C0D9-5B81-ED8ECCB63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F8FD47-F5AB-4CC7-D49B-B51CC7171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838C9A-A610-6637-A453-B88EABE71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F5B8595-53F6-C45D-8F39-1315D8074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D98A233-F56B-C31F-C67D-8A98DF44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7997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52DE84-A124-E96E-9222-0AD9D6A3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37274D6-ED4C-B376-13D6-D46656F44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F535580-E89C-BFB0-094C-C8139E6798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03F0D54-F482-5E91-EB8F-7DFCB0E8A9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D9B124-AD43-BC3E-CF8E-E1A10CC1E3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2ED2543-D940-AE0E-2356-DE1CBC5C5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6A935C5-9B48-AEB1-1C6D-3D861C043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1247825-9876-11D4-5D37-0ADD851A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9150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F1302B-1E62-98B3-D0B9-56413ADF9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B29BAA3-CB29-A859-DADC-9A48335BB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A7CC26D-EF57-6FA1-4BF6-93CF4409F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032559-C520-185A-19BA-05D183CA5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0519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E71EA70-FBDA-7892-C0EC-5928B24A1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CD90789-72A4-85AD-C42D-C7851E720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C8AD47F-FA7F-FA2F-662B-026DBC5F0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2153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EE86EC-3EEF-19AA-7C83-1B630D2F3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B7BEDD-6ED9-A161-7E8B-A4E176563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E5FE8B8-6EEA-1BEB-8120-C513CEB37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4DE02B1-8A60-06B1-A2AF-BF3F7D483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EC42E7-1B4A-BA12-966B-E27C0CAD4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9803BDA-EABB-4756-7111-5CE783C7C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752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45A03A-A604-FB9C-71AC-46B50CD51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20351E-9A4A-3FEF-00B0-1F940A5000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BCC2921-4D04-6A82-B515-D9BC1E956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952E653-81BC-83B9-97AE-87D6CBCFC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EF6AD81-AE17-ED92-BBA0-09E37DA0B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554E0B-D6B7-D726-5D55-43D812401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228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EDAFD">
                <a:alpha val="83922"/>
              </a:srgbClr>
            </a:gs>
            <a:gs pos="100000">
              <a:schemeClr val="accent1">
                <a:alpha val="80000"/>
                <a:lumMod val="11000"/>
                <a:lumOff val="89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39C07D-CD06-6CE2-8BF0-A9980F8A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37D036-B656-3CD2-7FBF-BA8AA8DE0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2D4BC2-49CC-3FE3-E0CC-BF022E921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881E98-0B36-48A5-BBBD-EF2DF6F19F2F}" type="datetimeFigureOut">
              <a:rPr lang="ru-RU" smtClean="0"/>
              <a:t>20.02.2025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071A12-6395-B59D-5258-C6953A4749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19A422-EA45-F64B-67B7-41E741A77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7D9E71-6205-4C4E-A0A5-9D53F7205F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7343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2538314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«ХроноСфера»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5233492" y="3154363"/>
            <a:ext cx="6297018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 err="1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Разработка</a:t>
            </a: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</a:t>
            </a:r>
            <a:r>
              <a:rPr lang="en-US" sz="1400" dirty="0" err="1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мобильного</a:t>
            </a:r>
            <a:r>
              <a:rPr lang="ru-RU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приложения</a:t>
            </a: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</a:t>
            </a:r>
            <a:r>
              <a:rPr lang="en-US" sz="1400" dirty="0" err="1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для</a:t>
            </a: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оптимизации процесса планирования и </a:t>
            </a:r>
            <a:r>
              <a:rPr lang="en-US" sz="1400" dirty="0" err="1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управления</a:t>
            </a: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</a:t>
            </a:r>
            <a:r>
              <a:rPr lang="en-US" sz="1400" dirty="0" err="1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задачами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6FEFF2-5FF8-1E81-417B-C4395AD7C010}"/>
              </a:ext>
            </a:extLst>
          </p:cNvPr>
          <p:cNvSpPr txBox="1"/>
          <p:nvPr/>
        </p:nvSpPr>
        <p:spPr>
          <a:xfrm>
            <a:off x="10067453" y="5975287"/>
            <a:ext cx="1426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>
                <a:solidFill>
                  <a:schemeClr val="bg2">
                    <a:lumMod val="25000"/>
                  </a:schemeClr>
                </a:solidFill>
                <a:latin typeface="Inter Medium" panose="020B0604020202020204" charset="0"/>
                <a:ea typeface="Inter Medium" panose="020B0604020202020204" charset="0"/>
              </a:rPr>
              <a:t>Шутников Никита</a:t>
            </a:r>
          </a:p>
          <a:p>
            <a:r>
              <a:rPr lang="ru-RU" sz="1200" dirty="0">
                <a:solidFill>
                  <a:schemeClr val="bg2">
                    <a:lumMod val="25000"/>
                  </a:schemeClr>
                </a:solidFill>
                <a:latin typeface="Inter Medium" panose="020B0604020202020204" charset="0"/>
                <a:ea typeface="Inter Medium" panose="020B0604020202020204" charset="0"/>
              </a:rPr>
              <a:t>ПКТб-22-1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AC6AE5-14B2-D6C9-A2FD-5C0990EFDCF2}"/>
              </a:ext>
            </a:extLst>
          </p:cNvPr>
          <p:cNvSpPr txBox="1"/>
          <p:nvPr/>
        </p:nvSpPr>
        <p:spPr>
          <a:xfrm>
            <a:off x="3048000" y="34873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dirty="0"/>
              <a:t>Аналоги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51D26CAB-8BAF-1B63-A442-2BE155273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975488"/>
              </p:ext>
            </p:extLst>
          </p:nvPr>
        </p:nvGraphicFramePr>
        <p:xfrm>
          <a:off x="584200" y="1124966"/>
          <a:ext cx="11023600" cy="5159502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755900">
                  <a:extLst>
                    <a:ext uri="{9D8B030D-6E8A-4147-A177-3AD203B41FA5}">
                      <a16:colId xmlns:a16="http://schemas.microsoft.com/office/drawing/2014/main" val="3528677901"/>
                    </a:ext>
                  </a:extLst>
                </a:gridCol>
                <a:gridCol w="2755900">
                  <a:extLst>
                    <a:ext uri="{9D8B030D-6E8A-4147-A177-3AD203B41FA5}">
                      <a16:colId xmlns:a16="http://schemas.microsoft.com/office/drawing/2014/main" val="2936887578"/>
                    </a:ext>
                  </a:extLst>
                </a:gridCol>
                <a:gridCol w="2755900">
                  <a:extLst>
                    <a:ext uri="{9D8B030D-6E8A-4147-A177-3AD203B41FA5}">
                      <a16:colId xmlns:a16="http://schemas.microsoft.com/office/drawing/2014/main" val="729193251"/>
                    </a:ext>
                  </a:extLst>
                </a:gridCol>
                <a:gridCol w="2755900">
                  <a:extLst>
                    <a:ext uri="{9D8B030D-6E8A-4147-A177-3AD203B41FA5}">
                      <a16:colId xmlns:a16="http://schemas.microsoft.com/office/drawing/2014/main" val="41977337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 dirty="0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«ХроноСфера»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Аналоги (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Todoist, TickTick, Forest </a:t>
                      </a: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и др.)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Преимущество «ХроноСферы»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41459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Интеграция с 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Telegram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 dirty="0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Автоматическая отправка задач, модерация выполнения через Telegram.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 dirty="0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Отсутствует или ограничена уведомлениями (например, WEEEK).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Уникальная система контроля выполнения задач через модерацию в Telegram.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5577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Учет времени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 dirty="0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Точность до секунд.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Учет времени в минутах (Todoist, TickTick).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 dirty="0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Максимальная детализация временных затрат для точной аналитики.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0515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Геймификация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«Огонёк», система достижений.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Геймификация есть в Forest (виртуальные деревья), но без аналитики.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Сочетание мотивации (геймификация) и аналитики для личного роста.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28953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Контроль выполнения задач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 dirty="0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Модерация через Telegram, строгий контроль.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Отсутствует (в аналогах контроль ограничен самоотчетом).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Повышение дисциплины и ответственности за счет внешней проверки.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9503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Мотивация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 dirty="0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Система достижений, визуализация прогресса («Огонёк»).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Геймификация есть в Forest, но без интеграции с аналитикой.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ru-RU" sz="1400" b="0" u="none" strike="noStrike" dirty="0">
                          <a:solidFill>
                            <a:srgbClr val="000000"/>
                          </a:solidFill>
                          <a:effectLst/>
                          <a:latin typeface="Inter Medium"/>
                        </a:rPr>
                        <a:t>Сочетание мотивации и аналитики для формирования полезных привычек.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Inter Medium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39297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3914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933476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Заключение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61492" y="2807593"/>
            <a:ext cx="6297018" cy="21169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Приложение «ХроноСфера» – это инструмент для оптимизации процесса планирования и управления задачами. Оно объединяет эффективный трекинг времени, методы тайм-менеджмента и проверку выполнения задач посредством модерации. «ХроноСфера» поможет пользователям повысить свою продуктивность, сформировать устойчивые привычки и достичь поставленных целей.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439044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Цель</a:t>
            </a:r>
            <a:r>
              <a:rPr lang="ru-RU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курсовой работы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71728" y="1176247"/>
            <a:ext cx="2645867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Создание</a:t>
            </a:r>
            <a:r>
              <a:rPr lang="en-US" sz="1833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инструмента</a:t>
            </a:r>
            <a:endParaRPr lang="en-US" sz="1833" dirty="0"/>
          </a:p>
        </p:txBody>
      </p:sp>
      <p:sp>
        <p:nvSpPr>
          <p:cNvPr id="4" name="Text 2"/>
          <p:cNvSpPr/>
          <p:nvPr/>
        </p:nvSpPr>
        <p:spPr>
          <a:xfrm>
            <a:off x="671728" y="1529593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Разработка мобильного приложения «ХроноСфера» для трекинга и анализа выполнения задач.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316350" y="1176247"/>
            <a:ext cx="3342382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Оптимизация</a:t>
            </a:r>
            <a:r>
              <a:rPr lang="en-US" sz="1833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планирования</a:t>
            </a:r>
            <a:endParaRPr lang="en-US" sz="1833" dirty="0"/>
          </a:p>
        </p:txBody>
      </p:sp>
      <p:sp>
        <p:nvSpPr>
          <p:cNvPr id="6" name="Text 4"/>
          <p:cNvSpPr/>
          <p:nvPr/>
        </p:nvSpPr>
        <p:spPr>
          <a:xfrm>
            <a:off x="6316350" y="1529593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Предоставление пользователям эффективного </a:t>
            </a: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инструмента</a:t>
            </a:r>
            <a:r>
              <a:rPr lang="en-US" sz="1458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для управления временем и задачами.</a:t>
            </a:r>
            <a:endParaRPr lang="en-US" sz="1458" dirty="0"/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3C33474C-2DCF-1EEA-3293-48D6C8B2EC87}"/>
              </a:ext>
            </a:extLst>
          </p:cNvPr>
          <p:cNvSpPr/>
          <p:nvPr/>
        </p:nvSpPr>
        <p:spPr>
          <a:xfrm>
            <a:off x="671728" y="3429000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ru-RU" sz="360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Объект курсовой работы</a:t>
            </a:r>
            <a:endParaRPr lang="en-US" sz="3600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4246907D-AB52-CE25-78DE-FA9DDBABD994}"/>
              </a:ext>
            </a:extLst>
          </p:cNvPr>
          <p:cNvSpPr/>
          <p:nvPr/>
        </p:nvSpPr>
        <p:spPr>
          <a:xfrm>
            <a:off x="671728" y="3971887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ru-RU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Процесс планирования и управления задачами с учетом современных подходов к организации рабочего времени, использованием методов тайм-менеджмента в цифровых инструментах для контроля деятельности человека.</a:t>
            </a:r>
            <a:endParaRPr lang="en-US" sz="1400" dirty="0"/>
          </a:p>
        </p:txBody>
      </p:sp>
      <p:sp>
        <p:nvSpPr>
          <p:cNvPr id="11" name="Text 0">
            <a:extLst>
              <a:ext uri="{FF2B5EF4-FFF2-40B4-BE49-F238E27FC236}">
                <a16:creationId xmlns:a16="http://schemas.microsoft.com/office/drawing/2014/main" id="{C9C6C373-28EE-D11E-8D7E-7F0B1F7CB64B}"/>
              </a:ext>
            </a:extLst>
          </p:cNvPr>
          <p:cNvSpPr/>
          <p:nvPr/>
        </p:nvSpPr>
        <p:spPr>
          <a:xfrm>
            <a:off x="6316350" y="3381238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ru-RU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Предмет курсовой работы</a:t>
            </a:r>
            <a:endParaRPr lang="en-US" sz="360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8DEEC015-24F9-E2C0-BE71-C0B17CDBA776}"/>
              </a:ext>
            </a:extLst>
          </p:cNvPr>
          <p:cNvSpPr/>
          <p:nvPr/>
        </p:nvSpPr>
        <p:spPr>
          <a:xfrm>
            <a:off x="6316350" y="3971887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ru-RU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Мобильное приложение «ХроноСфера», как конкретный инструмент для реализации эффективного управления выполнения задач. 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221185"/>
            <a:ext cx="6074370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ru-RU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Задачи</a:t>
            </a:r>
            <a:r>
              <a:rPr lang="en-US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</a:t>
            </a:r>
            <a:r>
              <a:rPr lang="ru-RU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курсовой</a:t>
            </a:r>
            <a:r>
              <a:rPr lang="en-US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</a:t>
            </a:r>
            <a:r>
              <a:rPr lang="ru-RU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работы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661492" y="2307927"/>
            <a:ext cx="425252" cy="425252"/>
          </a:xfrm>
          <a:prstGeom prst="roundRect">
            <a:avLst>
              <a:gd name="adj" fmla="val 6667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</p:sp>
      <p:sp>
        <p:nvSpPr>
          <p:cNvPr id="4" name="Text 2"/>
          <p:cNvSpPr/>
          <p:nvPr/>
        </p:nvSpPr>
        <p:spPr>
          <a:xfrm>
            <a:off x="824707" y="2378769"/>
            <a:ext cx="98723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208" dirty="0"/>
          </a:p>
        </p:txBody>
      </p:sp>
      <p:sp>
        <p:nvSpPr>
          <p:cNvPr id="5" name="Text 3"/>
          <p:cNvSpPr/>
          <p:nvPr/>
        </p:nvSpPr>
        <p:spPr>
          <a:xfrm>
            <a:off x="1275755" y="2307928"/>
            <a:ext cx="2882702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Анализ</a:t>
            </a:r>
            <a:r>
              <a:rPr lang="en-US" sz="1833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методов тайм-менеджмента</a:t>
            </a:r>
            <a:endParaRPr lang="en-US" sz="1833" dirty="0"/>
          </a:p>
        </p:txBody>
      </p:sp>
      <p:sp>
        <p:nvSpPr>
          <p:cNvPr id="6" name="Text 4"/>
          <p:cNvSpPr/>
          <p:nvPr/>
        </p:nvSpPr>
        <p:spPr>
          <a:xfrm>
            <a:off x="1275755" y="3011884"/>
            <a:ext cx="2882702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Исследование существующих </a:t>
            </a: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цифровых</a:t>
            </a:r>
            <a:r>
              <a:rPr lang="en-US" sz="1458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инструментов для управления задачами.</a:t>
            </a:r>
            <a:endParaRPr lang="en-US" sz="1458" dirty="0"/>
          </a:p>
        </p:txBody>
      </p:sp>
      <p:sp>
        <p:nvSpPr>
          <p:cNvPr id="7" name="Shape 5"/>
          <p:cNvSpPr/>
          <p:nvPr/>
        </p:nvSpPr>
        <p:spPr>
          <a:xfrm>
            <a:off x="4347468" y="2307927"/>
            <a:ext cx="425252" cy="425252"/>
          </a:xfrm>
          <a:prstGeom prst="roundRect">
            <a:avLst>
              <a:gd name="adj" fmla="val 6667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</p:sp>
      <p:sp>
        <p:nvSpPr>
          <p:cNvPr id="8" name="Text 6"/>
          <p:cNvSpPr/>
          <p:nvPr/>
        </p:nvSpPr>
        <p:spPr>
          <a:xfrm>
            <a:off x="4478238" y="2378769"/>
            <a:ext cx="163612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208" dirty="0"/>
          </a:p>
        </p:txBody>
      </p:sp>
      <p:sp>
        <p:nvSpPr>
          <p:cNvPr id="9" name="Text 7"/>
          <p:cNvSpPr/>
          <p:nvPr/>
        </p:nvSpPr>
        <p:spPr>
          <a:xfrm>
            <a:off x="4961732" y="2307928"/>
            <a:ext cx="2882702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Разработка концептуальной модели</a:t>
            </a:r>
            <a:endParaRPr lang="en-US" sz="1833" dirty="0"/>
          </a:p>
        </p:txBody>
      </p:sp>
      <p:sp>
        <p:nvSpPr>
          <p:cNvPr id="10" name="Text 8"/>
          <p:cNvSpPr/>
          <p:nvPr/>
        </p:nvSpPr>
        <p:spPr>
          <a:xfrm>
            <a:off x="4961732" y="3011884"/>
            <a:ext cx="2882702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Проектирование</a:t>
            </a:r>
            <a:r>
              <a:rPr lang="en-US" sz="1458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архитектуры приложения, выбор технологий и определение логики взаимодействия.</a:t>
            </a:r>
            <a:endParaRPr lang="en-US" sz="1458" dirty="0"/>
          </a:p>
        </p:txBody>
      </p:sp>
      <p:sp>
        <p:nvSpPr>
          <p:cNvPr id="11" name="Shape 9"/>
          <p:cNvSpPr/>
          <p:nvPr/>
        </p:nvSpPr>
        <p:spPr>
          <a:xfrm>
            <a:off x="8033444" y="2307927"/>
            <a:ext cx="425252" cy="425252"/>
          </a:xfrm>
          <a:prstGeom prst="roundRect">
            <a:avLst>
              <a:gd name="adj" fmla="val 6667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</p:sp>
      <p:sp>
        <p:nvSpPr>
          <p:cNvPr id="12" name="Text 10"/>
          <p:cNvSpPr/>
          <p:nvPr/>
        </p:nvSpPr>
        <p:spPr>
          <a:xfrm>
            <a:off x="8161139" y="2378769"/>
            <a:ext cx="169863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208" dirty="0"/>
          </a:p>
        </p:txBody>
      </p:sp>
      <p:sp>
        <p:nvSpPr>
          <p:cNvPr id="13" name="Text 11"/>
          <p:cNvSpPr/>
          <p:nvPr/>
        </p:nvSpPr>
        <p:spPr>
          <a:xfrm>
            <a:off x="8647707" y="2307928"/>
            <a:ext cx="2882702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Организация системы </a:t>
            </a: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хранения</a:t>
            </a:r>
            <a:r>
              <a:rPr lang="en-US" sz="1833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данных</a:t>
            </a:r>
            <a:endParaRPr lang="en-US" sz="1833" dirty="0"/>
          </a:p>
        </p:txBody>
      </p:sp>
      <p:sp>
        <p:nvSpPr>
          <p:cNvPr id="14" name="Text 12"/>
          <p:cNvSpPr/>
          <p:nvPr/>
        </p:nvSpPr>
        <p:spPr>
          <a:xfrm>
            <a:off x="8647707" y="3011884"/>
            <a:ext cx="2882702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Проектирование</a:t>
            </a:r>
            <a:r>
              <a:rPr lang="en-US" sz="1458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системы хранения данных, обеспечение надежной интеграцию с сервисами.</a:t>
            </a:r>
            <a:endParaRPr lang="en-US" sz="1458" dirty="0"/>
          </a:p>
        </p:txBody>
      </p:sp>
      <p:sp>
        <p:nvSpPr>
          <p:cNvPr id="15" name="Shape 13"/>
          <p:cNvSpPr/>
          <p:nvPr/>
        </p:nvSpPr>
        <p:spPr>
          <a:xfrm>
            <a:off x="661492" y="4623197"/>
            <a:ext cx="425252" cy="425252"/>
          </a:xfrm>
          <a:prstGeom prst="roundRect">
            <a:avLst>
              <a:gd name="adj" fmla="val 6667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</p:sp>
      <p:sp>
        <p:nvSpPr>
          <p:cNvPr id="16" name="Text 14"/>
          <p:cNvSpPr/>
          <p:nvPr/>
        </p:nvSpPr>
        <p:spPr>
          <a:xfrm>
            <a:off x="783630" y="4694039"/>
            <a:ext cx="180876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4</a:t>
            </a:r>
            <a:endParaRPr lang="en-US" sz="2208" dirty="0"/>
          </a:p>
        </p:txBody>
      </p:sp>
      <p:sp>
        <p:nvSpPr>
          <p:cNvPr id="17" name="Text 15"/>
          <p:cNvSpPr/>
          <p:nvPr/>
        </p:nvSpPr>
        <p:spPr>
          <a:xfrm>
            <a:off x="1275755" y="4623197"/>
            <a:ext cx="4224040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Реализация</a:t>
            </a:r>
            <a:r>
              <a:rPr lang="en-US" sz="1833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программного продукта</a:t>
            </a:r>
            <a:endParaRPr lang="en-US" sz="1833" dirty="0"/>
          </a:p>
        </p:txBody>
      </p:sp>
      <p:sp>
        <p:nvSpPr>
          <p:cNvPr id="18" name="Text 16"/>
          <p:cNvSpPr/>
          <p:nvPr/>
        </p:nvSpPr>
        <p:spPr>
          <a:xfrm>
            <a:off x="1275756" y="5031879"/>
            <a:ext cx="472578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Разработка основных функциональных модулей и тестирование приложения.</a:t>
            </a:r>
            <a:endParaRPr lang="en-US" sz="1458" dirty="0"/>
          </a:p>
        </p:txBody>
      </p:sp>
      <p:sp>
        <p:nvSpPr>
          <p:cNvPr id="19" name="Shape 17"/>
          <p:cNvSpPr/>
          <p:nvPr/>
        </p:nvSpPr>
        <p:spPr>
          <a:xfrm>
            <a:off x="6190556" y="4623197"/>
            <a:ext cx="425252" cy="425252"/>
          </a:xfrm>
          <a:prstGeom prst="roundRect">
            <a:avLst>
              <a:gd name="adj" fmla="val 6667"/>
            </a:avLst>
          </a:prstGeom>
          <a:solidFill>
            <a:schemeClr val="accent4">
              <a:lumMod val="60000"/>
              <a:lumOff val="40000"/>
            </a:schemeClr>
          </a:solidFill>
          <a:ln/>
        </p:spPr>
      </p:sp>
      <p:sp>
        <p:nvSpPr>
          <p:cNvPr id="20" name="Text 18"/>
          <p:cNvSpPr/>
          <p:nvPr/>
        </p:nvSpPr>
        <p:spPr>
          <a:xfrm>
            <a:off x="6315571" y="4694039"/>
            <a:ext cx="175220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5</a:t>
            </a:r>
            <a:endParaRPr lang="en-US" sz="2208" dirty="0"/>
          </a:p>
        </p:txBody>
      </p:sp>
      <p:sp>
        <p:nvSpPr>
          <p:cNvPr id="21" name="Text 19"/>
          <p:cNvSpPr/>
          <p:nvPr/>
        </p:nvSpPr>
        <p:spPr>
          <a:xfrm>
            <a:off x="6804820" y="4625637"/>
            <a:ext cx="2803624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Пользовательский опыт</a:t>
            </a: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804820" y="5031879"/>
            <a:ext cx="472578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Оценка</a:t>
            </a:r>
            <a:r>
              <a:rPr lang="en-US" sz="1458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результата работы приложения на основе анализа пользовательского опыта.</a:t>
            </a:r>
            <a:endParaRPr lang="en-US" sz="1458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8295" y="510382"/>
            <a:ext cx="5776813" cy="578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41"/>
              </a:lnSpc>
            </a:pPr>
            <a:r>
              <a:rPr lang="ru-RU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Задачи</a:t>
            </a:r>
            <a:r>
              <a:rPr lang="en-US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приложения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8295" y="1367135"/>
            <a:ext cx="3069133" cy="2245916"/>
          </a:xfrm>
          <a:prstGeom prst="roundRect">
            <a:avLst>
              <a:gd name="adj" fmla="val 1237"/>
            </a:avLst>
          </a:prstGeom>
          <a:solidFill>
            <a:schemeClr val="tx2">
              <a:lumMod val="10000"/>
              <a:lumOff val="90000"/>
            </a:schemeClr>
          </a:solidFill>
          <a:ln/>
        </p:spPr>
      </p:sp>
      <p:sp>
        <p:nvSpPr>
          <p:cNvPr id="5" name="Text 2"/>
          <p:cNvSpPr/>
          <p:nvPr/>
        </p:nvSpPr>
        <p:spPr>
          <a:xfrm>
            <a:off x="833537" y="1552377"/>
            <a:ext cx="2698651" cy="578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Интуитивный интерфейс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833537" y="2242345"/>
            <a:ext cx="2698651" cy="1185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Эффективное введение, отслеживание и управление задачами, визуализация результатов.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3902670" y="1367135"/>
            <a:ext cx="3069133" cy="2245916"/>
          </a:xfrm>
          <a:prstGeom prst="roundRect">
            <a:avLst>
              <a:gd name="adj" fmla="val 1237"/>
            </a:avLst>
          </a:prstGeom>
          <a:solidFill>
            <a:schemeClr val="tx2">
              <a:lumMod val="10000"/>
              <a:lumOff val="90000"/>
            </a:schemeClr>
          </a:solidFill>
          <a:ln/>
        </p:spPr>
      </p:sp>
      <p:sp>
        <p:nvSpPr>
          <p:cNvPr id="8" name="Text 5"/>
          <p:cNvSpPr/>
          <p:nvPr/>
        </p:nvSpPr>
        <p:spPr>
          <a:xfrm>
            <a:off x="4087912" y="1552377"/>
            <a:ext cx="2698651" cy="578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Интеграция методов тайм-менеджмента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4087912" y="2242345"/>
            <a:ext cx="2698651" cy="889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Использование методов Помодоро, метод 2 минут, метод блоков и т.д.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48295" y="3798293"/>
            <a:ext cx="3069133" cy="2549228"/>
          </a:xfrm>
          <a:prstGeom prst="roundRect">
            <a:avLst>
              <a:gd name="adj" fmla="val 1090"/>
            </a:avLst>
          </a:prstGeom>
          <a:solidFill>
            <a:schemeClr val="tx2">
              <a:lumMod val="10000"/>
              <a:lumOff val="90000"/>
            </a:schemeClr>
          </a:solidFill>
          <a:ln/>
        </p:spPr>
      </p:sp>
      <p:sp>
        <p:nvSpPr>
          <p:cNvPr id="11" name="Text 8"/>
          <p:cNvSpPr/>
          <p:nvPr/>
        </p:nvSpPr>
        <p:spPr>
          <a:xfrm>
            <a:off x="833537" y="3983534"/>
            <a:ext cx="2597249" cy="289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Аналитические отчеты</a:t>
            </a:r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833537" y="4384080"/>
            <a:ext cx="2698651" cy="1185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Формирование отчетов о продуктивности, распределении времени и просроченных задачах.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3902670" y="3798293"/>
            <a:ext cx="3069133" cy="2549228"/>
          </a:xfrm>
          <a:prstGeom prst="roundRect">
            <a:avLst>
              <a:gd name="adj" fmla="val 1090"/>
            </a:avLst>
          </a:prstGeom>
          <a:solidFill>
            <a:schemeClr val="tx2">
              <a:lumMod val="10000"/>
              <a:lumOff val="90000"/>
            </a:schemeClr>
          </a:solidFill>
          <a:ln/>
        </p:spPr>
      </p:sp>
      <p:sp>
        <p:nvSpPr>
          <p:cNvPr id="14" name="Text 11"/>
          <p:cNvSpPr/>
          <p:nvPr/>
        </p:nvSpPr>
        <p:spPr>
          <a:xfrm>
            <a:off x="4087912" y="3983534"/>
            <a:ext cx="2521843" cy="289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Система уведомлений</a:t>
            </a:r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4087912" y="4384080"/>
            <a:ext cx="2698651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Настройка автоматизированной системы уведомлений, работающей как внутри приложения, так и через Telegram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512987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Целевая аудитория</a:t>
            </a:r>
            <a:endParaRPr lang="en-US" sz="360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A683353F-4604-8DC0-360F-8065C52A04F2}"/>
              </a:ext>
            </a:extLst>
          </p:cNvPr>
          <p:cNvGrpSpPr/>
          <p:nvPr/>
        </p:nvGrpSpPr>
        <p:grpSpPr>
          <a:xfrm>
            <a:off x="661492" y="2380506"/>
            <a:ext cx="1909961" cy="970509"/>
            <a:chOff x="661492" y="2380506"/>
            <a:chExt cx="1909961" cy="970509"/>
          </a:xfrm>
        </p:grpSpPr>
        <p:pic>
          <p:nvPicPr>
            <p:cNvPr id="4" name="Image 1" descr="preencoded.png"/>
            <p:cNvPicPr>
              <a:picLocks noChangeAspect="1"/>
            </p:cNvPicPr>
            <p:nvPr/>
          </p:nvPicPr>
          <p:blipFill>
            <a:blip r:embed="rId4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380232" y="2380506"/>
              <a:ext cx="472480" cy="472480"/>
            </a:xfrm>
            <a:prstGeom prst="rect">
              <a:avLst/>
            </a:prstGeom>
          </p:spPr>
        </p:pic>
        <p:sp>
          <p:nvSpPr>
            <p:cNvPr id="5" name="Text 1"/>
            <p:cNvSpPr/>
            <p:nvPr/>
          </p:nvSpPr>
          <p:spPr>
            <a:xfrm>
              <a:off x="661492" y="3048596"/>
              <a:ext cx="1909961" cy="30241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algn="ctr">
                <a:lnSpc>
                  <a:spcPts val="2375"/>
                </a:lnSpc>
              </a:pPr>
              <a:r>
                <a:rPr lang="en-US" sz="1400" dirty="0">
                  <a:solidFill>
                    <a:srgbClr val="464646"/>
                  </a:solidFill>
                  <a:latin typeface="Inter Medium" pitchFamily="34" charset="0"/>
                  <a:ea typeface="Inter Medium" pitchFamily="34" charset="-122"/>
                  <a:cs typeface="Inter Medium" pitchFamily="34" charset="-120"/>
                </a:rPr>
                <a:t>Студенты</a:t>
              </a:r>
              <a:endParaRPr lang="en-US" sz="1400" dirty="0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246E1B53-4F65-C063-5897-870FE8CE58B7}"/>
              </a:ext>
            </a:extLst>
          </p:cNvPr>
          <p:cNvGrpSpPr/>
          <p:nvPr/>
        </p:nvGrpSpPr>
        <p:grpSpPr>
          <a:xfrm>
            <a:off x="2854920" y="2380506"/>
            <a:ext cx="1910060" cy="1259930"/>
            <a:chOff x="2476799" y="2380506"/>
            <a:chExt cx="1910060" cy="1259930"/>
          </a:xfrm>
        </p:grpSpPr>
        <p:pic>
          <p:nvPicPr>
            <p:cNvPr id="6" name="Image 2" descr="preencoded.png"/>
            <p:cNvPicPr>
              <a:picLocks noChangeAspect="1"/>
            </p:cNvPicPr>
            <p:nvPr/>
          </p:nvPicPr>
          <p:blipFill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3195589" y="2380506"/>
              <a:ext cx="472480" cy="472480"/>
            </a:xfrm>
            <a:prstGeom prst="rect">
              <a:avLst/>
            </a:prstGeom>
          </p:spPr>
        </p:pic>
        <p:sp>
          <p:nvSpPr>
            <p:cNvPr id="7" name="Text 2"/>
            <p:cNvSpPr/>
            <p:nvPr/>
          </p:nvSpPr>
          <p:spPr>
            <a:xfrm>
              <a:off x="2476799" y="3035598"/>
              <a:ext cx="1910060" cy="60483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>
                <a:lnSpc>
                  <a:spcPts val="2375"/>
                </a:lnSpc>
              </a:pPr>
              <a:r>
                <a:rPr lang="en-US" sz="1400" dirty="0">
                  <a:solidFill>
                    <a:srgbClr val="464646"/>
                  </a:solidFill>
                  <a:latin typeface="Inter Medium" pitchFamily="34" charset="0"/>
                  <a:ea typeface="Inter Medium" pitchFamily="34" charset="-122"/>
                  <a:cs typeface="Inter Medium" pitchFamily="34" charset="-120"/>
                </a:rPr>
                <a:t>Молодые специалисты</a:t>
              </a:r>
              <a:endParaRPr lang="en-US" sz="1400" dirty="0"/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25A340E-50CF-031C-F433-EA9AA4010BEA}"/>
              </a:ext>
            </a:extLst>
          </p:cNvPr>
          <p:cNvGrpSpPr/>
          <p:nvPr/>
        </p:nvGrpSpPr>
        <p:grpSpPr>
          <a:xfrm>
            <a:off x="5048449" y="2380506"/>
            <a:ext cx="1909961" cy="970509"/>
            <a:chOff x="5048449" y="2380506"/>
            <a:chExt cx="1909961" cy="970509"/>
          </a:xfrm>
        </p:grpSpPr>
        <p:pic>
          <p:nvPicPr>
            <p:cNvPr id="8" name="Image 3" descr="preencoded.png"/>
            <p:cNvPicPr>
              <a:picLocks noChangeAspect="1"/>
            </p:cNvPicPr>
            <p:nvPr/>
          </p:nvPicPr>
          <p:blipFill>
            <a:blip r:embed="rId6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767189" y="2380506"/>
              <a:ext cx="472480" cy="472480"/>
            </a:xfrm>
            <a:prstGeom prst="rect">
              <a:avLst/>
            </a:prstGeom>
          </p:spPr>
        </p:pic>
        <p:sp>
          <p:nvSpPr>
            <p:cNvPr id="9" name="Text 3"/>
            <p:cNvSpPr/>
            <p:nvPr/>
          </p:nvSpPr>
          <p:spPr>
            <a:xfrm>
              <a:off x="5048449" y="3048596"/>
              <a:ext cx="1909961" cy="30241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ctr"/>
            <a:lstStyle/>
            <a:p>
              <a:pPr algn="ctr">
                <a:lnSpc>
                  <a:spcPts val="2375"/>
                </a:lnSpc>
              </a:pPr>
              <a:r>
                <a:rPr lang="en-US" sz="1400" dirty="0">
                  <a:solidFill>
                    <a:srgbClr val="464646"/>
                  </a:solidFill>
                  <a:latin typeface="Inter Medium" pitchFamily="34" charset="0"/>
                  <a:ea typeface="Inter Medium" pitchFamily="34" charset="-122"/>
                  <a:cs typeface="Inter Medium" pitchFamily="34" charset="-120"/>
                </a:rPr>
                <a:t>Фрилансеры</a:t>
              </a:r>
              <a:endParaRPr lang="en-US" sz="1458" dirty="0"/>
            </a:p>
          </p:txBody>
        </p:sp>
      </p:grpSp>
      <p:sp>
        <p:nvSpPr>
          <p:cNvPr id="10" name="Text 4"/>
          <p:cNvSpPr/>
          <p:nvPr/>
        </p:nvSpPr>
        <p:spPr>
          <a:xfrm>
            <a:off x="661492" y="3866059"/>
            <a:ext cx="6297018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Приложение ориентировано на пользователей, которым важно эффективно управлять временем в условиях многозадачности.</a:t>
            </a:r>
            <a:endParaRPr lang="en-US" sz="1400" dirty="0"/>
          </a:p>
        </p:txBody>
      </p:sp>
      <p:sp>
        <p:nvSpPr>
          <p:cNvPr id="11" name="Text 5"/>
          <p:cNvSpPr/>
          <p:nvPr/>
        </p:nvSpPr>
        <p:spPr>
          <a:xfrm>
            <a:off x="661492" y="4754365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endParaRPr lang="en-US" sz="370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23A787-BAEF-DA81-26A3-ECB300BD66D8}"/>
              </a:ext>
            </a:extLst>
          </p:cNvPr>
          <p:cNvSpPr txBox="1"/>
          <p:nvPr/>
        </p:nvSpPr>
        <p:spPr>
          <a:xfrm>
            <a:off x="5013075" y="0"/>
            <a:ext cx="21658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DM Sans Semi Bold" panose="020B0604020202020204" charset="0"/>
              </a:rPr>
              <a:t>Roadmap</a:t>
            </a:r>
            <a:endParaRPr lang="ru-RU" sz="3600" dirty="0"/>
          </a:p>
        </p:txBody>
      </p:sp>
      <p:pic>
        <p:nvPicPr>
          <p:cNvPr id="5" name="Рисунок 4" descr="Изображение выглядит как текст, снимок экрана, программное обеспечение, Параллельный">
            <a:extLst>
              <a:ext uri="{FF2B5EF4-FFF2-40B4-BE49-F238E27FC236}">
                <a16:creationId xmlns:a16="http://schemas.microsoft.com/office/drawing/2014/main" id="{622B1E97-6E6B-CBEF-2278-20C52AF8C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386"/>
            <a:ext cx="12192000" cy="635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8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233492" y="904578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Видение проекта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33492" y="1778694"/>
            <a:ext cx="945058" cy="13915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462019" y="1967707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Трекинг времени</a:t>
            </a:r>
            <a:endParaRPr lang="en-US" dirty="0"/>
          </a:p>
        </p:txBody>
      </p:sp>
      <p:sp>
        <p:nvSpPr>
          <p:cNvPr id="6" name="Text 2"/>
          <p:cNvSpPr/>
          <p:nvPr/>
        </p:nvSpPr>
        <p:spPr>
          <a:xfrm>
            <a:off x="6462019" y="2376389"/>
            <a:ext cx="5068491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Пользователи создают задачи с указанием длительности и выбирают метод работы.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33492" y="3170238"/>
            <a:ext cx="945058" cy="139154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462019" y="335924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Модерация задач</a:t>
            </a:r>
            <a:endParaRPr lang="en-US" dirty="0"/>
          </a:p>
        </p:txBody>
      </p:sp>
      <p:sp>
        <p:nvSpPr>
          <p:cNvPr id="9" name="Text 4"/>
          <p:cNvSpPr/>
          <p:nvPr/>
        </p:nvSpPr>
        <p:spPr>
          <a:xfrm>
            <a:off x="6462019" y="3767931"/>
            <a:ext cx="5068491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Информация о завершенных задачах отправляется в Telegram для проверки модератором.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33492" y="4561781"/>
            <a:ext cx="945058" cy="139154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462019" y="475079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Геймификация</a:t>
            </a:r>
            <a:endParaRPr lang="en-US" dirty="0"/>
          </a:p>
        </p:txBody>
      </p:sp>
      <p:sp>
        <p:nvSpPr>
          <p:cNvPr id="12" name="Text 6"/>
          <p:cNvSpPr/>
          <p:nvPr/>
        </p:nvSpPr>
        <p:spPr>
          <a:xfrm>
            <a:off x="6462019" y="5159474"/>
            <a:ext cx="5068491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Интеграция игровых элементов: «Огонёк» – индикатор активной работы, система достижений.</a:t>
            </a:r>
            <a:endParaRPr lang="en-US" sz="14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5FEA38A-BC64-A250-34FD-5E35C4F192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293778"/>
            <a:ext cx="3429000" cy="74455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F2A206-D4AB-A82E-1D23-86F069073D60}"/>
              </a:ext>
            </a:extLst>
          </p:cNvPr>
          <p:cNvSpPr txBox="1"/>
          <p:nvPr/>
        </p:nvSpPr>
        <p:spPr>
          <a:xfrm>
            <a:off x="3101430" y="178373"/>
            <a:ext cx="598914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ru-RU" sz="3600" dirty="0"/>
              <a:t>Структура хранения данных</a:t>
            </a:r>
          </a:p>
        </p:txBody>
      </p:sp>
      <p:pic>
        <p:nvPicPr>
          <p:cNvPr id="4" name="Рисунок 3" descr="Изображение выглядит как текст, снимок экрана, Мультимедийное программное обеспечение, Шрифт">
            <a:extLst>
              <a:ext uri="{FF2B5EF4-FFF2-40B4-BE49-F238E27FC236}">
                <a16:creationId xmlns:a16="http://schemas.microsoft.com/office/drawing/2014/main" id="{4EE7109D-6EDB-37C0-EC7A-100D25C44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61" y="1079929"/>
            <a:ext cx="11857275" cy="43997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3718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9C16E8-7645-4425-B348-A88AEE45DDBB}"/>
              </a:ext>
            </a:extLst>
          </p:cNvPr>
          <p:cNvSpPr txBox="1"/>
          <p:nvPr/>
        </p:nvSpPr>
        <p:spPr>
          <a:xfrm>
            <a:off x="3258378" y="162569"/>
            <a:ext cx="5675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Ожидаемые результаты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F686A4B-987E-2714-A4A0-3ACCF6C7BB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0068" y="1475864"/>
            <a:ext cx="5871864" cy="3805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Разработка функционального мобильного.</a:t>
            </a:r>
          </a:p>
          <a:p>
            <a:pPr marL="0" marR="0" lvl="0" indent="0" algn="ctr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Интеграция с Telegram </a:t>
            </a:r>
          </a:p>
          <a:p>
            <a:pPr marL="0" marR="0" lvl="0" indent="0" algn="ctr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Реализация системы геймификации</a:t>
            </a:r>
          </a:p>
          <a:p>
            <a:pPr marL="0" marR="0" lvl="0" indent="0" algn="ctr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Аналитика продуктивности</a:t>
            </a:r>
            <a:endParaRPr lang="ru-RU" altLang="ru-RU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marR="0" lvl="0" indent="0" algn="ctr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i="0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Использование современного стека технологий</a:t>
            </a:r>
          </a:p>
        </p:txBody>
      </p:sp>
    </p:spTree>
    <p:extLst>
      <p:ext uri="{BB962C8B-B14F-4D97-AF65-F5344CB8AC3E}">
        <p14:creationId xmlns:p14="http://schemas.microsoft.com/office/powerpoint/2010/main" val="95741209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524</Words>
  <Application>Microsoft Office PowerPoint</Application>
  <PresentationFormat>Широкоэкранный</PresentationFormat>
  <Paragraphs>91</Paragraphs>
  <Slides>11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DM Sans Semi Bold</vt:lpstr>
      <vt:lpstr>Inter Medium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Шутников</dc:creator>
  <cp:lastModifiedBy>Никита Шутников</cp:lastModifiedBy>
  <cp:revision>15</cp:revision>
  <dcterms:created xsi:type="dcterms:W3CDTF">2025-02-20T15:47:11Z</dcterms:created>
  <dcterms:modified xsi:type="dcterms:W3CDTF">2025-02-20T16:38:28Z</dcterms:modified>
</cp:coreProperties>
</file>

<file path=docProps/thumbnail.jpeg>
</file>